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12"/>
  </p:notesMasterIdLst>
  <p:handoutMasterIdLst>
    <p:handoutMasterId r:id="rId13"/>
  </p:handoutMasterIdLst>
  <p:sldIdLst>
    <p:sldId id="256" r:id="rId2"/>
    <p:sldId id="257" r:id="rId3"/>
    <p:sldId id="269" r:id="rId4"/>
    <p:sldId id="270" r:id="rId5"/>
    <p:sldId id="271" r:id="rId6"/>
    <p:sldId id="267" r:id="rId7"/>
    <p:sldId id="263" r:id="rId8"/>
    <p:sldId id="264" r:id="rId9"/>
    <p:sldId id="268" r:id="rId10"/>
    <p:sldId id="265" r:id="rId11"/>
  </p:sldIdLst>
  <p:sldSz cx="9144000" cy="6858000" type="screen4x3"/>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6062"/>
    <a:srgbClr val="6EB3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48" autoAdjust="0"/>
    <p:restoredTop sz="94660"/>
  </p:normalViewPr>
  <p:slideViewPr>
    <p:cSldViewPr>
      <p:cViewPr varScale="1">
        <p:scale>
          <a:sx n="86" d="100"/>
          <a:sy n="86" d="100"/>
        </p:scale>
        <p:origin x="-888" y="-8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74" d="100"/>
          <a:sy n="74" d="100"/>
        </p:scale>
        <p:origin x="-1578" y="-102"/>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442" cy="340116"/>
          </a:xfrm>
          <a:prstGeom prst="rect">
            <a:avLst/>
          </a:prstGeom>
        </p:spPr>
        <p:txBody>
          <a:bodyPr vert="horz" lIns="91440" tIns="45720" rIns="91440" bIns="45720" rtlCol="0"/>
          <a:lstStyle>
            <a:lvl1pPr algn="l">
              <a:defRPr sz="1200"/>
            </a:lvl1pPr>
          </a:lstStyle>
          <a:p>
            <a:r>
              <a:rPr lang="en-AU" dirty="0" smtClean="0"/>
              <a:t>Participatory approaches to PM&amp;E</a:t>
            </a:r>
            <a:endParaRPr lang="en-AU" dirty="0"/>
          </a:p>
        </p:txBody>
      </p:sp>
      <p:sp>
        <p:nvSpPr>
          <p:cNvPr id="3" name="Date Placeholder 2"/>
          <p:cNvSpPr>
            <a:spLocks noGrp="1"/>
          </p:cNvSpPr>
          <p:nvPr>
            <p:ph type="dt" sz="quarter" idx="1"/>
          </p:nvPr>
        </p:nvSpPr>
        <p:spPr>
          <a:xfrm>
            <a:off x="5621949" y="0"/>
            <a:ext cx="4302442" cy="340116"/>
          </a:xfrm>
          <a:prstGeom prst="rect">
            <a:avLst/>
          </a:prstGeom>
        </p:spPr>
        <p:txBody>
          <a:bodyPr vert="horz" lIns="91440" tIns="45720" rIns="91440" bIns="45720" rtlCol="0"/>
          <a:lstStyle>
            <a:lvl1pPr algn="r">
              <a:defRPr sz="1200"/>
            </a:lvl1pPr>
          </a:lstStyle>
          <a:p>
            <a:r>
              <a:rPr lang="en-AU" dirty="0" smtClean="0"/>
              <a:t>31/05/2012</a:t>
            </a:r>
          </a:p>
          <a:p>
            <a:endParaRPr lang="en-AU" dirty="0"/>
          </a:p>
        </p:txBody>
      </p:sp>
      <p:sp>
        <p:nvSpPr>
          <p:cNvPr id="4" name="Footer Placeholder 3"/>
          <p:cNvSpPr>
            <a:spLocks noGrp="1"/>
          </p:cNvSpPr>
          <p:nvPr>
            <p:ph type="ftr" sz="quarter" idx="2"/>
          </p:nvPr>
        </p:nvSpPr>
        <p:spPr>
          <a:xfrm>
            <a:off x="1" y="6456398"/>
            <a:ext cx="4302442" cy="340116"/>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5621949" y="6456398"/>
            <a:ext cx="4302442" cy="340116"/>
          </a:xfrm>
          <a:prstGeom prst="rect">
            <a:avLst/>
          </a:prstGeom>
        </p:spPr>
        <p:txBody>
          <a:bodyPr vert="horz" lIns="91440" tIns="45720" rIns="91440" bIns="45720" rtlCol="0" anchor="b"/>
          <a:lstStyle>
            <a:lvl1pPr algn="r">
              <a:defRPr sz="1200"/>
            </a:lvl1pPr>
          </a:lstStyle>
          <a:p>
            <a:fld id="{A5BC2914-27C7-4D5D-8F73-6B691EBFE654}" type="slidenum">
              <a:rPr lang="en-AU" smtClean="0"/>
              <a:pPr/>
              <a:t>‹#›</a:t>
            </a:fld>
            <a:endParaRPr lang="en-AU"/>
          </a:p>
        </p:txBody>
      </p:sp>
    </p:spTree>
    <p:extLst>
      <p:ext uri="{BB962C8B-B14F-4D97-AF65-F5344CB8AC3E}">
        <p14:creationId xmlns:p14="http://schemas.microsoft.com/office/powerpoint/2010/main" val="1683399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442" cy="340116"/>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5621949" y="0"/>
            <a:ext cx="4302442" cy="340116"/>
          </a:xfrm>
          <a:prstGeom prst="rect">
            <a:avLst/>
          </a:prstGeom>
        </p:spPr>
        <p:txBody>
          <a:bodyPr vert="horz" lIns="91440" tIns="45720" rIns="91440" bIns="45720" rtlCol="0"/>
          <a:lstStyle>
            <a:lvl1pPr algn="r">
              <a:defRPr sz="1200"/>
            </a:lvl1pPr>
          </a:lstStyle>
          <a:p>
            <a:fld id="{4636C800-DD84-47D9-B8FE-3959512FCC76}" type="datetimeFigureOut">
              <a:rPr lang="en-AU" smtClean="0"/>
              <a:pPr/>
              <a:t>9/12/2014</a:t>
            </a:fld>
            <a:endParaRPr lang="en-AU"/>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993563" y="3229361"/>
            <a:ext cx="7939512" cy="30587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1" y="6456398"/>
            <a:ext cx="4302442" cy="340116"/>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5621949" y="6456398"/>
            <a:ext cx="4302442" cy="340116"/>
          </a:xfrm>
          <a:prstGeom prst="rect">
            <a:avLst/>
          </a:prstGeom>
        </p:spPr>
        <p:txBody>
          <a:bodyPr vert="horz" lIns="91440" tIns="45720" rIns="91440" bIns="45720" rtlCol="0" anchor="b"/>
          <a:lstStyle>
            <a:lvl1pPr algn="r">
              <a:defRPr sz="1200"/>
            </a:lvl1pPr>
          </a:lstStyle>
          <a:p>
            <a:fld id="{68DF663A-E5C2-48AB-A069-975D13FC3B5D}" type="slidenum">
              <a:rPr lang="en-AU" smtClean="0"/>
              <a:pPr/>
              <a:t>‹#›</a:t>
            </a:fld>
            <a:endParaRPr lang="en-AU"/>
          </a:p>
        </p:txBody>
      </p:sp>
    </p:spTree>
    <p:extLst>
      <p:ext uri="{BB962C8B-B14F-4D97-AF65-F5344CB8AC3E}">
        <p14:creationId xmlns:p14="http://schemas.microsoft.com/office/powerpoint/2010/main" val="4169702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8DF663A-E5C2-48AB-A069-975D13FC3B5D}" type="slidenum">
              <a:rPr lang="en-AU" smtClean="0"/>
              <a:pPr/>
              <a:t>1</a:t>
            </a:fld>
            <a:endParaRPr lang="en-AU"/>
          </a:p>
        </p:txBody>
      </p:sp>
    </p:spTree>
    <p:extLst>
      <p:ext uri="{BB962C8B-B14F-4D97-AF65-F5344CB8AC3E}">
        <p14:creationId xmlns:p14="http://schemas.microsoft.com/office/powerpoint/2010/main" val="358961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2483768" y="6381328"/>
            <a:ext cx="2438399" cy="365760"/>
          </a:xfrm>
        </p:spPr>
        <p:txBody>
          <a:bodyPr/>
          <a:lstStyle/>
          <a:p>
            <a:fld id="{04AF466F-BDA4-4F18-9C7B-FF0A9A1B0E80}" type="datetime1">
              <a:rPr lang="en-US" smtClean="0"/>
              <a:pPr/>
              <a:t>9/12/2014</a:t>
            </a:fld>
            <a:endParaRPr lang="en-US" dirty="0"/>
          </a:p>
        </p:txBody>
      </p:sp>
      <p:sp>
        <p:nvSpPr>
          <p:cNvPr id="5" name="Footer Placeholder 4"/>
          <p:cNvSpPr>
            <a:spLocks noGrp="1"/>
          </p:cNvSpPr>
          <p:nvPr>
            <p:ph type="ftr" sz="quarter" idx="11"/>
          </p:nvPr>
        </p:nvSpPr>
        <p:spPr>
          <a:xfrm>
            <a:off x="107504" y="6381328"/>
            <a:ext cx="2367281" cy="365760"/>
          </a:xfrm>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defTabSz="914400" rtl="0" eaLnBrk="1" latinLnBrk="0" hangingPunct="1">
              <a:spcBef>
                <a:spcPct val="0"/>
              </a:spcBef>
              <a:buNone/>
              <a:defRPr lang="en-US" sz="3600" kern="1200" cap="none" spc="-100" baseline="0" dirty="0">
                <a:ln>
                  <a:noFill/>
                </a:ln>
                <a:solidFill>
                  <a:schemeClr val="tx2"/>
                </a:solidFill>
                <a:effectLst/>
                <a:latin typeface="+mj-lt"/>
                <a:ea typeface="+mj-ea"/>
                <a:cs typeface="+mj-cs"/>
              </a:defRPr>
            </a:lvl1pPr>
          </a:lstStyle>
          <a:p>
            <a:r>
              <a:rPr lang="en-US" dirty="0" smtClean="0"/>
              <a:t>Principles of Community Empowerment</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Encouraging community members to find their own answers</a:t>
            </a:r>
          </a:p>
          <a:p>
            <a:pPr lvl="0"/>
            <a:r>
              <a:rPr lang="en-US" dirty="0" smtClean="0"/>
              <a:t>Respond to needs indentified by communities</a:t>
            </a:r>
          </a:p>
          <a:p>
            <a:pPr lvl="0"/>
            <a:r>
              <a:rPr lang="en-US" dirty="0" smtClean="0"/>
              <a:t>Partnership of promoters and community members</a:t>
            </a:r>
          </a:p>
          <a:p>
            <a:pPr lvl="0"/>
            <a:r>
              <a:rPr lang="en-US" dirty="0" smtClean="0"/>
              <a:t>Community members and field staff jointly determine what information is needed</a:t>
            </a:r>
          </a:p>
          <a:p>
            <a:pPr lvl="0"/>
            <a:r>
              <a:rPr lang="en-US" dirty="0" smtClean="0"/>
              <a:t>A large range of possible tools ensures that tools appropriate to the community can be chosen</a:t>
            </a:r>
          </a:p>
          <a:p>
            <a:pPr lvl="0"/>
            <a:r>
              <a:rPr lang="en-US" dirty="0" smtClean="0"/>
              <a:t>Analysis and feedback to the community  should encourage community members input.</a:t>
            </a:r>
          </a:p>
          <a:p>
            <a:pPr lvl="0"/>
            <a:endParaRPr lang="en-US" dirty="0"/>
          </a:p>
        </p:txBody>
      </p:sp>
      <p:sp>
        <p:nvSpPr>
          <p:cNvPr id="4" name="Date Placeholder 3"/>
          <p:cNvSpPr>
            <a:spLocks noGrp="1"/>
          </p:cNvSpPr>
          <p:nvPr>
            <p:ph type="dt" sz="half" idx="10"/>
          </p:nvPr>
        </p:nvSpPr>
        <p:spPr>
          <a:xfrm>
            <a:off x="2483768" y="6381328"/>
            <a:ext cx="2438399" cy="365760"/>
          </a:xfrm>
        </p:spPr>
        <p:txBody>
          <a:bodyPr/>
          <a:lstStyle/>
          <a:p>
            <a:fld id="{1CEF607B-A47E-422C-9BEF-122CCDB7C526}" type="datetime1">
              <a:rPr lang="en-US" smtClean="0"/>
              <a:pPr/>
              <a:t>9/12/2014</a:t>
            </a:fld>
            <a:endParaRPr lang="en-US"/>
          </a:p>
        </p:txBody>
      </p:sp>
      <p:sp>
        <p:nvSpPr>
          <p:cNvPr id="5" name="Footer Placeholder 4"/>
          <p:cNvSpPr>
            <a:spLocks noGrp="1"/>
          </p:cNvSpPr>
          <p:nvPr>
            <p:ph type="ftr" sz="quarter" idx="11"/>
          </p:nvPr>
        </p:nvSpPr>
        <p:spPr>
          <a:xfrm>
            <a:off x="107504" y="6381328"/>
            <a:ext cx="2367281" cy="365760"/>
          </a:xfrm>
        </p:spPr>
        <p:txBody>
          <a:bodyPr/>
          <a:lstStyle/>
          <a:p>
            <a:r>
              <a:rPr lang="en-US" dirty="0" err="1" smtClean="0"/>
              <a:t>MMmMaay</a:t>
            </a:r>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9/12/2014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B6EE300C-6FC5-4FC3-AF1A-075E4F50620D}" type="datetime1">
              <a:rPr lang="en-US" smtClean="0"/>
              <a:pPr/>
              <a:t>9/12/2014</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lang="en-US" sz="4600" kern="1200" cap="none" spc="-100" baseline="0" smtClean="0">
                <a:ln>
                  <a:noFill/>
                </a:ln>
                <a:solidFill>
                  <a:schemeClr val="tx2"/>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50D295D-4A77-4DEB-B04C-9F4282A8BC04}" type="datetime1">
              <a:rPr lang="en-US" smtClean="0"/>
              <a:pPr/>
              <a:t>9/12/2014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2B28685-4D0C-42D5-8013-B5904CD1FCBC}" type="datetime1">
              <a:rPr lang="en-US" smtClean="0"/>
              <a:pPr/>
              <a:t>9/12/2014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9/12/2014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9/12/2014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9/12/2014</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0610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rgbClr val="6EB3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rgbClr val="5F60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a:off x="2915816" y="630932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a:off x="467544" y="6309320"/>
            <a:ext cx="2438399" cy="365760"/>
          </a:xfrm>
          <a:prstGeom prst="rect">
            <a:avLst/>
          </a:prstGeom>
        </p:spPr>
        <p:txBody>
          <a:bodyPr vert="horz" lIns="91440" tIns="45720" rIns="91440" bIns="45720" rtlCol="0" anchor="ctr"/>
          <a:lstStyle>
            <a:lvl1pPr algn="l">
              <a:defRPr sz="1200">
                <a:solidFill>
                  <a:schemeClr val="bg2"/>
                </a:solidFill>
              </a:defRPr>
            </a:lvl1pPr>
          </a:lstStyle>
          <a:p>
            <a:r>
              <a:rPr lang="en-US" dirty="0" smtClean="0"/>
              <a:t>31 May 2011</a:t>
            </a:r>
            <a:endParaRPr lang="en-US" dirty="0"/>
          </a:p>
        </p:txBody>
      </p:sp>
      <p:pic>
        <p:nvPicPr>
          <p:cNvPr id="9" name="Picture 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394730" y="6178645"/>
            <a:ext cx="2038749" cy="544787"/>
          </a:xfrm>
          <a:prstGeom prst="rect">
            <a:avLst/>
          </a:prstGeom>
        </p:spPr>
      </p:pic>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timing>
    <p:tnLst>
      <p:par>
        <p:cTn id="1" dur="indefinite" restart="never" nodeType="tmRoot"/>
      </p:par>
    </p:tnLst>
  </p:timing>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rgbClr val="6EB33F"/>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5F606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6EB33F"/>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5F6062"/>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6EB33F"/>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6632"/>
            <a:ext cx="7543800" cy="2593975"/>
          </a:xfrm>
        </p:spPr>
        <p:txBody>
          <a:bodyPr/>
          <a:lstStyle/>
          <a:p>
            <a:r>
              <a:rPr lang="en-AU" sz="3200" dirty="0"/>
              <a:t>ASEAN-Australia Development Cooperation Program (AADCP) Phase II</a:t>
            </a:r>
          </a:p>
        </p:txBody>
      </p:sp>
      <p:sp>
        <p:nvSpPr>
          <p:cNvPr id="4" name="Slide Number Placeholder 3"/>
          <p:cNvSpPr>
            <a:spLocks noGrp="1"/>
          </p:cNvSpPr>
          <p:nvPr>
            <p:ph type="sldNum" sz="quarter" idx="12"/>
          </p:nvPr>
        </p:nvSpPr>
        <p:spPr/>
        <p:txBody>
          <a:bodyPr/>
          <a:lstStyle/>
          <a:p>
            <a:fld id="{6E2D2B3B-882E-40F3-A32F-6DD516915044}" type="slidenum">
              <a:rPr lang="en-US" smtClean="0"/>
              <a:pPr/>
              <a:t>1</a:t>
            </a:fld>
            <a:endParaRPr lang="en-US" dirty="0"/>
          </a:p>
        </p:txBody>
      </p:sp>
      <p:pic>
        <p:nvPicPr>
          <p:cNvPr id="102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6021288"/>
            <a:ext cx="1512167" cy="682084"/>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1" y="5740590"/>
            <a:ext cx="1584175" cy="111740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800" b="0" i="0" u="none" strike="noStrike" cap="none" normalizeH="0" baseline="0" smtClean="0">
                <a:ln>
                  <a:noFill/>
                </a:ln>
                <a:solidFill>
                  <a:srgbClr val="808080"/>
                </a:solidFill>
                <a:effectLst/>
                <a:latin typeface="Calibri" pitchFamily="34" charset="0"/>
                <a:ea typeface="Calibri" pitchFamily="34" charset="0"/>
                <a:cs typeface="Times New Roman" pitchFamily="18" charset="0"/>
              </a:rPr>
              <a:t>          </a:t>
            </a:r>
            <a:endParaRPr kumimoji="0" lang="en-AU"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4"/>
          <p:cNvSpPr>
            <a:spLocks noChangeArrowheads="1"/>
          </p:cNvSpPr>
          <p:nvPr/>
        </p:nvSpPr>
        <p:spPr bwMode="auto">
          <a:xfrm>
            <a:off x="0" y="1466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800" b="0" i="0" u="none" strike="noStrike" cap="none" normalizeH="0" baseline="0" smtClean="0">
                <a:ln>
                  <a:noFill/>
                </a:ln>
                <a:solidFill>
                  <a:srgbClr val="808080"/>
                </a:solidFill>
                <a:effectLst/>
                <a:latin typeface="Calibri" pitchFamily="34" charset="0"/>
                <a:ea typeface="Calibri" pitchFamily="34" charset="0"/>
                <a:cs typeface="Times New Roman" pitchFamily="18" charset="0"/>
              </a:rPr>
              <a:t>          		</a:t>
            </a:r>
            <a:endParaRPr kumimoji="0" lang="en-AU"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Subtitle 2"/>
          <p:cNvSpPr txBox="1">
            <a:spLocks/>
          </p:cNvSpPr>
          <p:nvPr/>
        </p:nvSpPr>
        <p:spPr>
          <a:xfrm>
            <a:off x="683568" y="3068960"/>
            <a:ext cx="7560840" cy="2664296"/>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rgbClr val="6EB33F"/>
              </a:buClr>
              <a:buFont typeface="Wingdings" pitchFamily="2" charset="2"/>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rgbClr val="5F606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rgbClr val="6EB33F"/>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rgbClr val="5F6062"/>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rgbClr val="6EB33F"/>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r>
              <a:rPr lang="de-DE" dirty="0"/>
              <a:t>Supporting Research and Dialogue in Consumer Protection Project</a:t>
            </a:r>
            <a:endParaRPr lang="en-AU" dirty="0"/>
          </a:p>
          <a:p>
            <a:endParaRPr lang="en-US" dirty="0" smtClean="0"/>
          </a:p>
          <a:p>
            <a:r>
              <a:rPr lang="en-US" dirty="0" smtClean="0"/>
              <a:t>Annual Conference 2014</a:t>
            </a:r>
          </a:p>
          <a:p>
            <a:r>
              <a:rPr lang="en-US" dirty="0" smtClean="0"/>
              <a:t>Session 7 – Summary and Conclusions </a:t>
            </a:r>
          </a:p>
          <a:p>
            <a:r>
              <a:rPr lang="en-US" dirty="0" err="1" smtClean="0"/>
              <a:t>Ms</a:t>
            </a:r>
            <a:r>
              <a:rPr lang="en-US" dirty="0" smtClean="0"/>
              <a:t> Yap Lai </a:t>
            </a:r>
            <a:r>
              <a:rPr lang="en-US" dirty="0" err="1" smtClean="0"/>
              <a:t>Peng</a:t>
            </a:r>
            <a:r>
              <a:rPr lang="en-US" dirty="0" smtClean="0"/>
              <a:t>, Professor Luke </a:t>
            </a:r>
            <a:r>
              <a:rPr lang="en-US" dirty="0" err="1" smtClean="0"/>
              <a:t>Nottage</a:t>
            </a:r>
            <a:r>
              <a:rPr lang="en-US" dirty="0" smtClean="0"/>
              <a:t>,</a:t>
            </a:r>
            <a:r>
              <a:rPr lang="en-US" dirty="0"/>
              <a:t> </a:t>
            </a:r>
            <a:r>
              <a:rPr lang="en-US" dirty="0" smtClean="0"/>
              <a:t>Professor Caron Beaton-Wells and</a:t>
            </a:r>
            <a:r>
              <a:rPr lang="en-US" dirty="0"/>
              <a:t> </a:t>
            </a:r>
            <a:r>
              <a:rPr lang="en-US" dirty="0" smtClean="0"/>
              <a:t>Professor Justin </a:t>
            </a:r>
            <a:r>
              <a:rPr lang="en-US" dirty="0" err="1" smtClean="0"/>
              <a:t>Malbon</a:t>
            </a:r>
            <a:endParaRPr lang="en-AU" dirty="0"/>
          </a:p>
        </p:txBody>
      </p:sp>
      <p:pic>
        <p:nvPicPr>
          <p:cNvPr id="9" name="Picture 8" descr="VCA.jpg"/>
          <p:cNvPicPr/>
          <p:nvPr/>
        </p:nvPicPr>
        <p:blipFill>
          <a:blip r:embed="rId5" cstate="print">
            <a:extLst>
              <a:ext uri="{28A0092B-C50C-407E-A947-70E740481C1C}">
                <a14:useLocalDpi xmlns:a14="http://schemas.microsoft.com/office/drawing/2010/main" val="0"/>
              </a:ext>
            </a:extLst>
          </a:blip>
          <a:stretch>
            <a:fillRect/>
          </a:stretch>
        </p:blipFill>
        <p:spPr>
          <a:xfrm>
            <a:off x="2771800" y="5945004"/>
            <a:ext cx="745724" cy="724356"/>
          </a:xfrm>
          <a:prstGeom prst="rect">
            <a:avLst/>
          </a:prstGeom>
        </p:spPr>
      </p:pic>
    </p:spTree>
    <p:extLst>
      <p:ext uri="{BB962C8B-B14F-4D97-AF65-F5344CB8AC3E}">
        <p14:creationId xmlns:p14="http://schemas.microsoft.com/office/powerpoint/2010/main" val="35497817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 you for your attendance and participation</a:t>
            </a:r>
            <a:endParaRPr lang="en-US"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10</a:t>
            </a:fld>
            <a:endParaRPr lang="en-US"/>
          </a:p>
        </p:txBody>
      </p:sp>
      <p:pic>
        <p:nvPicPr>
          <p:cNvPr id="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22" y="2929220"/>
            <a:ext cx="2385126" cy="10758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5" y="2517365"/>
            <a:ext cx="2448271" cy="17269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VCA.jpg"/>
          <p:cNvPicPr/>
          <p:nvPr/>
        </p:nvPicPr>
        <p:blipFill>
          <a:blip r:embed="rId4" cstate="print">
            <a:extLst>
              <a:ext uri="{28A0092B-C50C-407E-A947-70E740481C1C}">
                <a14:useLocalDpi xmlns:a14="http://schemas.microsoft.com/office/drawing/2010/main" val="0"/>
              </a:ext>
            </a:extLst>
          </a:blip>
          <a:stretch>
            <a:fillRect/>
          </a:stretch>
        </p:blipFill>
        <p:spPr>
          <a:xfrm>
            <a:off x="3851920" y="2852936"/>
            <a:ext cx="1152128" cy="1080120"/>
          </a:xfrm>
          <a:prstGeom prst="rect">
            <a:avLst/>
          </a:prstGeom>
        </p:spPr>
      </p:pic>
    </p:spTree>
    <p:extLst>
      <p:ext uri="{BB962C8B-B14F-4D97-AF65-F5344CB8AC3E}">
        <p14:creationId xmlns:p14="http://schemas.microsoft.com/office/powerpoint/2010/main" val="2435731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1</a:t>
            </a:r>
            <a:r>
              <a:rPr lang="en-AU" baseline="30000" dirty="0" smtClean="0"/>
              <a:t>st</a:t>
            </a:r>
            <a:r>
              <a:rPr lang="en-AU" dirty="0" smtClean="0"/>
              <a:t> </a:t>
            </a:r>
            <a:r>
              <a:rPr lang="en-AU" dirty="0" smtClean="0"/>
              <a:t>ACPC – </a:t>
            </a:r>
            <a:r>
              <a:rPr lang="en-AU" dirty="0" smtClean="0"/>
              <a:t>Themes</a:t>
            </a:r>
            <a:endParaRPr lang="en-AU" dirty="0"/>
          </a:p>
        </p:txBody>
      </p:sp>
      <p:sp>
        <p:nvSpPr>
          <p:cNvPr id="3" name="Content Placeholder 2"/>
          <p:cNvSpPr>
            <a:spLocks noGrp="1"/>
          </p:cNvSpPr>
          <p:nvPr>
            <p:ph idx="1"/>
          </p:nvPr>
        </p:nvSpPr>
        <p:spPr>
          <a:xfrm>
            <a:off x="457200" y="1196752"/>
            <a:ext cx="7620000" cy="4061048"/>
          </a:xfrm>
        </p:spPr>
        <p:txBody>
          <a:bodyPr>
            <a:noAutofit/>
          </a:bodyPr>
          <a:lstStyle/>
          <a:p>
            <a:r>
              <a:rPr lang="en-US" sz="2400" u="sng" dirty="0" smtClean="0"/>
              <a:t>Overview</a:t>
            </a:r>
            <a:r>
              <a:rPr lang="en-US" sz="2400" dirty="0" smtClean="0"/>
              <a:t>: Consumer Protection in ASEAN – Priorities, Progress and Perspectives</a:t>
            </a:r>
          </a:p>
          <a:p>
            <a:r>
              <a:rPr lang="en-US" sz="2400" u="sng" dirty="0" smtClean="0"/>
              <a:t>Session 1</a:t>
            </a:r>
            <a:r>
              <a:rPr lang="en-US" sz="2400" dirty="0" smtClean="0"/>
              <a:t>: Emerging Themes in Consumer Protection in ASEAN</a:t>
            </a:r>
          </a:p>
          <a:p>
            <a:r>
              <a:rPr lang="en-US" sz="2400" u="sng" dirty="0" smtClean="0"/>
              <a:t>Session 2</a:t>
            </a:r>
            <a:r>
              <a:rPr lang="en-US" sz="2400" dirty="0" smtClean="0"/>
              <a:t>: Financial Transactions</a:t>
            </a:r>
          </a:p>
          <a:p>
            <a:r>
              <a:rPr lang="en-US" sz="2400" u="sng" dirty="0" smtClean="0"/>
              <a:t>Session 3</a:t>
            </a:r>
            <a:r>
              <a:rPr lang="en-US" sz="2400" dirty="0" smtClean="0"/>
              <a:t>: Consumer Product Safety</a:t>
            </a:r>
          </a:p>
          <a:p>
            <a:r>
              <a:rPr lang="en-US" sz="2400" u="sng" dirty="0" smtClean="0"/>
              <a:t>Session 4</a:t>
            </a:r>
            <a:r>
              <a:rPr lang="en-US" sz="2400" dirty="0" smtClean="0"/>
              <a:t>: E-Commerce</a:t>
            </a:r>
          </a:p>
          <a:p>
            <a:r>
              <a:rPr lang="en-US" sz="2400" u="sng" dirty="0" smtClean="0"/>
              <a:t>Session 5</a:t>
            </a:r>
            <a:r>
              <a:rPr lang="en-US" sz="2400" dirty="0" smtClean="0"/>
              <a:t>: Development of Consumer Redress Mechanisms</a:t>
            </a:r>
          </a:p>
          <a:p>
            <a:r>
              <a:rPr lang="en-US" sz="2400" u="sng" dirty="0" smtClean="0"/>
              <a:t>Session 6</a:t>
            </a:r>
            <a:r>
              <a:rPr lang="en-US" sz="2400" dirty="0" smtClean="0"/>
              <a:t>: Institutionalizing Consumer Protection in Developing Countries </a:t>
            </a:r>
          </a:p>
        </p:txBody>
      </p:sp>
      <p:sp>
        <p:nvSpPr>
          <p:cNvPr id="4" name="Slide Number Placeholder 3"/>
          <p:cNvSpPr>
            <a:spLocks noGrp="1"/>
          </p:cNvSpPr>
          <p:nvPr>
            <p:ph type="sldNum" sz="quarter" idx="12"/>
          </p:nvPr>
        </p:nvSpPr>
        <p:spPr/>
        <p:txBody>
          <a:bodyPr/>
          <a:lstStyle/>
          <a:p>
            <a:fld id="{6E2D2B3B-882E-40F3-A32F-6DD516915044}" type="slidenum">
              <a:rPr lang="en-US" smtClean="0"/>
              <a:pPr/>
              <a:t>2</a:t>
            </a:fld>
            <a:endParaRPr lang="en-US"/>
          </a:p>
        </p:txBody>
      </p:sp>
      <p:pic>
        <p:nvPicPr>
          <p:cNvPr id="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6021288"/>
            <a:ext cx="1512167" cy="6820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1" y="5740590"/>
            <a:ext cx="1584175" cy="11174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VCA.jpg"/>
          <p:cNvPicPr/>
          <p:nvPr/>
        </p:nvPicPr>
        <p:blipFill>
          <a:blip r:embed="rId4" cstate="print">
            <a:extLst>
              <a:ext uri="{28A0092B-C50C-407E-A947-70E740481C1C}">
                <a14:useLocalDpi xmlns:a14="http://schemas.microsoft.com/office/drawing/2010/main" val="0"/>
              </a:ext>
            </a:extLst>
          </a:blip>
          <a:stretch>
            <a:fillRect/>
          </a:stretch>
        </p:blipFill>
        <p:spPr>
          <a:xfrm>
            <a:off x="2771800" y="5945004"/>
            <a:ext cx="745724" cy="724356"/>
          </a:xfrm>
          <a:prstGeom prst="rect">
            <a:avLst/>
          </a:prstGeom>
        </p:spPr>
      </p:pic>
    </p:spTree>
    <p:extLst>
      <p:ext uri="{BB962C8B-B14F-4D97-AF65-F5344CB8AC3E}">
        <p14:creationId xmlns:p14="http://schemas.microsoft.com/office/powerpoint/2010/main" val="3047677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ACPC </a:t>
            </a:r>
            <a:r>
              <a:rPr lang="en-AU" dirty="0"/>
              <a:t>– </a:t>
            </a:r>
            <a:r>
              <a:rPr lang="en-US" dirty="0" smtClean="0"/>
              <a:t>Key take away points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South East Asian region as the most exciting and dynamic region in the world with extraordinary change and economic development</a:t>
            </a:r>
          </a:p>
          <a:p>
            <a:r>
              <a:rPr lang="en-US" dirty="0" smtClean="0"/>
              <a:t>Broad diversity of actors engage and cooperate with ASEAN in promoting development and increasing economic stability</a:t>
            </a:r>
          </a:p>
          <a:p>
            <a:r>
              <a:rPr lang="en-US" dirty="0" smtClean="0"/>
              <a:t>Consumer protection – both a rights based approach and an assistance towards facilitating economic development through laws builds trust and engagement of consumers</a:t>
            </a:r>
          </a:p>
          <a:p>
            <a:r>
              <a:rPr lang="en-US" dirty="0" smtClean="0"/>
              <a:t>Significance of consumer protection laws and institutional frameworks already in place, establishing a strong framework to build upon</a:t>
            </a:r>
          </a:p>
          <a:p>
            <a:r>
              <a:rPr lang="en-US" b="1" dirty="0" smtClean="0"/>
              <a:t>Key message</a:t>
            </a:r>
            <a:r>
              <a:rPr lang="en-US" dirty="0" smtClean="0"/>
              <a:t>: Need for further cooperation, sharing of experiences and identifying areas where regional cooperation best works</a:t>
            </a:r>
          </a:p>
          <a:p>
            <a:r>
              <a:rPr lang="en-US" b="1" dirty="0" smtClean="0"/>
              <a:t>Key message</a:t>
            </a:r>
            <a:r>
              <a:rPr lang="en-US" dirty="0" smtClean="0"/>
              <a:t>: There are a number of ways to continue to develop consumer protection strategies – these include organic approaches as well as systematic review of strategies</a:t>
            </a:r>
          </a:p>
          <a:p>
            <a:r>
              <a:rPr lang="en-US" b="1" dirty="0" smtClean="0"/>
              <a:t>Next step</a:t>
            </a:r>
            <a:r>
              <a:rPr lang="en-US" dirty="0" smtClean="0"/>
              <a:t>: </a:t>
            </a:r>
            <a:r>
              <a:rPr lang="en-US" dirty="0"/>
              <a:t>T</a:t>
            </a:r>
            <a:r>
              <a:rPr lang="en-US" dirty="0" smtClean="0"/>
              <a:t>o see to identify ways to develop full systems to assist with the cooperative process through sharing of lessons learnt and experiences </a:t>
            </a:r>
          </a:p>
          <a:p>
            <a:r>
              <a:rPr lang="en-US" dirty="0" smtClean="0"/>
              <a:t>Project outputs (Policy Digests and Case Studies) has build a strong data source of information – next question is how these can be further disseminated and with greater effect</a:t>
            </a:r>
          </a:p>
        </p:txBody>
      </p:sp>
      <p:sp>
        <p:nvSpPr>
          <p:cNvPr id="4" name="Slide Number Placeholder 3"/>
          <p:cNvSpPr>
            <a:spLocks noGrp="1"/>
          </p:cNvSpPr>
          <p:nvPr>
            <p:ph type="sldNum" sz="quarter" idx="12"/>
          </p:nvPr>
        </p:nvSpPr>
        <p:spPr/>
        <p:txBody>
          <a:bodyPr/>
          <a:lstStyle/>
          <a:p>
            <a:fld id="{6E2D2B3B-882E-40F3-A32F-6DD516915044}" type="slidenum">
              <a:rPr lang="en-US" smtClean="0"/>
              <a:pPr/>
              <a:t>3</a:t>
            </a:fld>
            <a:endParaRPr lang="en-US"/>
          </a:p>
        </p:txBody>
      </p:sp>
    </p:spTree>
    <p:extLst>
      <p:ext uri="{BB962C8B-B14F-4D97-AF65-F5344CB8AC3E}">
        <p14:creationId xmlns:p14="http://schemas.microsoft.com/office/powerpoint/2010/main" val="587533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a:t>
            </a:r>
            <a:r>
              <a:rPr lang="en-US" baseline="30000" dirty="0"/>
              <a:t>st</a:t>
            </a:r>
            <a:r>
              <a:rPr lang="en-US" dirty="0"/>
              <a:t> ACPC </a:t>
            </a:r>
            <a:r>
              <a:rPr lang="en-AU" dirty="0"/>
              <a:t>– </a:t>
            </a:r>
            <a:r>
              <a:rPr lang="en-US" dirty="0"/>
              <a:t>Key take away points</a:t>
            </a:r>
          </a:p>
        </p:txBody>
      </p:sp>
      <p:sp>
        <p:nvSpPr>
          <p:cNvPr id="3" name="Content Placeholder 2"/>
          <p:cNvSpPr>
            <a:spLocks noGrp="1"/>
          </p:cNvSpPr>
          <p:nvPr>
            <p:ph idx="1"/>
          </p:nvPr>
        </p:nvSpPr>
        <p:spPr/>
        <p:txBody>
          <a:bodyPr>
            <a:normAutofit fontScale="70000" lnSpcReduction="20000"/>
          </a:bodyPr>
          <a:lstStyle/>
          <a:p>
            <a:r>
              <a:rPr lang="en-US" dirty="0" smtClean="0"/>
              <a:t>Notes that there are standards and approaches that form a foundation for consumer protection in the ASEAN region</a:t>
            </a:r>
          </a:p>
          <a:p>
            <a:r>
              <a:rPr lang="en-US" b="1" dirty="0" smtClean="0"/>
              <a:t>Key message</a:t>
            </a:r>
            <a:r>
              <a:rPr lang="en-US" dirty="0" smtClean="0"/>
              <a:t>: The emerging gap in the regulatory framework for general consumer goods is that there is not a provision that requires suppliers to tell regulators when they conduct a voluntary recall (Vietnam example of a similar requirement)</a:t>
            </a:r>
          </a:p>
          <a:p>
            <a:r>
              <a:rPr lang="en-US" b="1" dirty="0" smtClean="0"/>
              <a:t>Key message</a:t>
            </a:r>
            <a:r>
              <a:rPr lang="en-US" dirty="0" smtClean="0"/>
              <a:t>: Another gap is the broad requirement of supplies if they become aware of serious product related accidents (precautionary step). Once this is required, is reporting kept confidential (e.g. Australia) or published for the public (e.g. Japan)</a:t>
            </a:r>
          </a:p>
          <a:p>
            <a:r>
              <a:rPr lang="en-US" b="1" dirty="0" smtClean="0"/>
              <a:t>Next step: </a:t>
            </a:r>
            <a:r>
              <a:rPr lang="en-US" dirty="0" smtClean="0"/>
              <a:t>Information sharing mechanism enacting potential through FTA</a:t>
            </a:r>
          </a:p>
          <a:p>
            <a:r>
              <a:rPr lang="en-US" dirty="0" smtClean="0"/>
              <a:t>Notes that product liability laws and processes already exist in 6 AMS</a:t>
            </a:r>
          </a:p>
          <a:p>
            <a:r>
              <a:rPr lang="en-US" b="1" dirty="0" smtClean="0"/>
              <a:t>Key message</a:t>
            </a:r>
            <a:r>
              <a:rPr lang="en-US" dirty="0" smtClean="0"/>
              <a:t>: Need to for more effective ways to present to consumers opportunity to redress over faulty or defective products (e.g. Small Claims Courts and Tribunals). Notes that the emerging middle class in ASEAN means that, for cost effectiveness, need to identify ways to ensure that not all claims going through courts</a:t>
            </a:r>
            <a:r>
              <a:rPr lang="en-US" dirty="0" smtClean="0">
                <a:sym typeface="Wingdings" pitchFamily="2" charset="2"/>
              </a:rPr>
              <a:t> </a:t>
            </a:r>
          </a:p>
          <a:p>
            <a:r>
              <a:rPr lang="en-US" b="1" dirty="0" smtClean="0">
                <a:sym typeface="Wingdings" pitchFamily="2" charset="2"/>
              </a:rPr>
              <a:t>Next step</a:t>
            </a:r>
            <a:r>
              <a:rPr lang="en-US" dirty="0" smtClean="0">
                <a:sym typeface="Wingdings" pitchFamily="2" charset="2"/>
              </a:rPr>
              <a:t>: Need collective redress mechanism as means of facilitating class action</a:t>
            </a:r>
          </a:p>
          <a:p>
            <a:r>
              <a:rPr lang="en-US" dirty="0" smtClean="0"/>
              <a:t>We need to look at more specific areas, such as food, in more detail to enhance consumer safety</a:t>
            </a:r>
          </a:p>
          <a:p>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4</a:t>
            </a:fld>
            <a:endParaRPr lang="en-US"/>
          </a:p>
        </p:txBody>
      </p:sp>
    </p:spTree>
    <p:extLst>
      <p:ext uri="{BB962C8B-B14F-4D97-AF65-F5344CB8AC3E}">
        <p14:creationId xmlns:p14="http://schemas.microsoft.com/office/powerpoint/2010/main" val="2485020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a:t>
            </a:r>
            <a:r>
              <a:rPr lang="en-US" baseline="30000" dirty="0"/>
              <a:t>st</a:t>
            </a:r>
            <a:r>
              <a:rPr lang="en-US" dirty="0"/>
              <a:t> ACPC </a:t>
            </a:r>
            <a:r>
              <a:rPr lang="en-AU" dirty="0"/>
              <a:t>– </a:t>
            </a:r>
            <a:r>
              <a:rPr lang="en-US" dirty="0"/>
              <a:t>Key take away points</a:t>
            </a:r>
          </a:p>
        </p:txBody>
      </p:sp>
      <p:sp>
        <p:nvSpPr>
          <p:cNvPr id="3" name="Content Placeholder 2"/>
          <p:cNvSpPr>
            <a:spLocks noGrp="1"/>
          </p:cNvSpPr>
          <p:nvPr>
            <p:ph idx="1"/>
          </p:nvPr>
        </p:nvSpPr>
        <p:spPr/>
        <p:txBody>
          <a:bodyPr>
            <a:normAutofit fontScale="62500" lnSpcReduction="20000"/>
          </a:bodyPr>
          <a:lstStyle/>
          <a:p>
            <a:r>
              <a:rPr lang="en-US" dirty="0" smtClean="0"/>
              <a:t>Important to look at CP as an important leaver, or driver, of economic growth</a:t>
            </a:r>
          </a:p>
          <a:p>
            <a:r>
              <a:rPr lang="en-US" dirty="0" smtClean="0"/>
              <a:t>Notes the AEC Blueprint as being significant to consider in the promotion of a highly effective economic region</a:t>
            </a:r>
          </a:p>
          <a:p>
            <a:r>
              <a:rPr lang="en-US" b="1" dirty="0" smtClean="0"/>
              <a:t>Key message</a:t>
            </a:r>
            <a:r>
              <a:rPr lang="en-US" dirty="0" smtClean="0"/>
              <a:t>: Importance of both individuals, and ASEAN, to be aware of interaction between competition policy and consumer protection law enforcements. This is both with regard to synergies and tensions between the two policy objectives.</a:t>
            </a:r>
          </a:p>
          <a:p>
            <a:r>
              <a:rPr lang="en-US" b="1" dirty="0" smtClean="0"/>
              <a:t>Next step</a:t>
            </a:r>
            <a:r>
              <a:rPr lang="en-US" dirty="0" smtClean="0"/>
              <a:t>: Need to look at the legal frameworks which will most likely promote the synergies between these policies objectives</a:t>
            </a:r>
          </a:p>
          <a:p>
            <a:r>
              <a:rPr lang="en-US" dirty="0" smtClean="0"/>
              <a:t>Notes that competition policy can be considered as an enhanced trade policy and barriers to trade</a:t>
            </a:r>
          </a:p>
          <a:p>
            <a:r>
              <a:rPr lang="en-US" b="1" dirty="0" smtClean="0"/>
              <a:t>Next step</a:t>
            </a:r>
            <a:r>
              <a:rPr lang="en-US" dirty="0" smtClean="0"/>
              <a:t>: Need to recognize the relationship – by understanding you are more likely to revise and review competition measures that are sensitive to consumer policy risks. Need to consider the context within which you are working in the development and implementation of these policies so as not to present barriers to market entry or present adverse effects regarding competition (avoid overly prescriptive approaches that might undermine innovation)</a:t>
            </a:r>
          </a:p>
          <a:p>
            <a:r>
              <a:rPr lang="en-US" b="1" dirty="0" smtClean="0"/>
              <a:t>Next step</a:t>
            </a:r>
            <a:r>
              <a:rPr lang="en-US" dirty="0" smtClean="0"/>
              <a:t>: At a regional level there is a need to continue a dialogue cross policy development and enforcement agencies</a:t>
            </a:r>
          </a:p>
          <a:p>
            <a:r>
              <a:rPr lang="en-US" b="1" dirty="0" smtClean="0"/>
              <a:t>Next step</a:t>
            </a:r>
            <a:r>
              <a:rPr lang="en-US" dirty="0" smtClean="0"/>
              <a:t>: Consider and explore enforcement coordination competition and consumer protection policy. Notes inter-agency cooperation, through various mechanism, can enhance the promotion of enforcement in cross-border contexts within ASEAN </a:t>
            </a:r>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6E2D2B3B-882E-40F3-A32F-6DD516915044}" type="slidenum">
              <a:rPr lang="en-US" smtClean="0"/>
              <a:pPr/>
              <a:t>5</a:t>
            </a:fld>
            <a:endParaRPr lang="en-US"/>
          </a:p>
        </p:txBody>
      </p:sp>
    </p:spTree>
    <p:extLst>
      <p:ext uri="{BB962C8B-B14F-4D97-AF65-F5344CB8AC3E}">
        <p14:creationId xmlns:p14="http://schemas.microsoft.com/office/powerpoint/2010/main" val="673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a:bodyPr>
          <a:lstStyle/>
          <a:p>
            <a:pPr marL="114300" indent="0">
              <a:buNone/>
            </a:pPr>
            <a:endParaRPr lang="en-US" sz="2800" dirty="0" smtClean="0"/>
          </a:p>
          <a:p>
            <a:pPr marL="114300" indent="0">
              <a:buNone/>
            </a:pPr>
            <a:endParaRPr lang="en-US" sz="2800" dirty="0"/>
          </a:p>
          <a:p>
            <a:pPr marL="114300" indent="0" algn="ctr">
              <a:buNone/>
            </a:pPr>
            <a:r>
              <a:rPr lang="en-US" sz="3600" dirty="0" smtClean="0"/>
              <a:t>What </a:t>
            </a:r>
            <a:r>
              <a:rPr lang="en-US" sz="3600" dirty="0"/>
              <a:t>lessons learnt from the 1</a:t>
            </a:r>
            <a:r>
              <a:rPr lang="en-US" sz="3600" baseline="30000" dirty="0"/>
              <a:t>st</a:t>
            </a:r>
            <a:r>
              <a:rPr lang="en-US" sz="3600" dirty="0"/>
              <a:t> ACPC could be applied in </a:t>
            </a:r>
            <a:r>
              <a:rPr lang="en-US" sz="3600" dirty="0" smtClean="0"/>
              <a:t>ASEAN and at the national level?</a:t>
            </a:r>
            <a:endParaRPr lang="en-US" sz="28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6</a:t>
            </a:fld>
            <a:endParaRPr lang="en-US"/>
          </a:p>
        </p:txBody>
      </p:sp>
    </p:spTree>
    <p:extLst>
      <p:ext uri="{BB962C8B-B14F-4D97-AF65-F5344CB8AC3E}">
        <p14:creationId xmlns:p14="http://schemas.microsoft.com/office/powerpoint/2010/main" val="1531499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Policy Digests 13-24</a:t>
            </a:r>
            <a:endParaRPr lang="en-AU" dirty="0"/>
          </a:p>
        </p:txBody>
      </p:sp>
      <p:sp>
        <p:nvSpPr>
          <p:cNvPr id="3" name="Content Placeholder 2"/>
          <p:cNvSpPr>
            <a:spLocks noGrp="1"/>
          </p:cNvSpPr>
          <p:nvPr>
            <p:ph idx="1"/>
          </p:nvPr>
        </p:nvSpPr>
        <p:spPr>
          <a:xfrm>
            <a:off x="457200" y="1312168"/>
            <a:ext cx="7620000" cy="4061048"/>
          </a:xfrm>
        </p:spPr>
        <p:txBody>
          <a:bodyPr>
            <a:noAutofit/>
          </a:bodyPr>
          <a:lstStyle/>
          <a:p>
            <a:r>
              <a:rPr lang="en-US" sz="1800" dirty="0">
                <a:solidFill>
                  <a:srgbClr val="008000"/>
                </a:solidFill>
              </a:rPr>
              <a:t>Defective goods Part 2: Manufacturers’ warranties</a:t>
            </a:r>
            <a:endParaRPr lang="en-AU" sz="1800" dirty="0">
              <a:solidFill>
                <a:srgbClr val="008000"/>
              </a:solidFill>
            </a:endParaRPr>
          </a:p>
          <a:p>
            <a:r>
              <a:rPr lang="en-AU" sz="1800" dirty="0"/>
              <a:t>Consumer policy and utility services</a:t>
            </a:r>
          </a:p>
          <a:p>
            <a:r>
              <a:rPr lang="en-AU" sz="1800" dirty="0">
                <a:solidFill>
                  <a:srgbClr val="008000"/>
                </a:solidFill>
              </a:rPr>
              <a:t>Protecting consumers regarding insurance</a:t>
            </a:r>
          </a:p>
          <a:p>
            <a:r>
              <a:rPr lang="en-AU" sz="1800" dirty="0">
                <a:solidFill>
                  <a:srgbClr val="E46C0A"/>
                </a:solidFill>
              </a:rPr>
              <a:t>Enforcing product liability</a:t>
            </a:r>
          </a:p>
          <a:p>
            <a:r>
              <a:rPr lang="en-AU" sz="1800" dirty="0">
                <a:solidFill>
                  <a:srgbClr val="E46C0A"/>
                </a:solidFill>
              </a:rPr>
              <a:t>Consumer law enforcement </a:t>
            </a:r>
          </a:p>
          <a:p>
            <a:r>
              <a:rPr lang="en-AU" sz="1800" dirty="0">
                <a:solidFill>
                  <a:srgbClr val="008000"/>
                </a:solidFill>
              </a:rPr>
              <a:t>Protecting vulnerable consumers</a:t>
            </a:r>
          </a:p>
          <a:p>
            <a:r>
              <a:rPr lang="en-AU" sz="1800" dirty="0">
                <a:solidFill>
                  <a:srgbClr val="E46C0A"/>
                </a:solidFill>
              </a:rPr>
              <a:t>Access to consumer remedies</a:t>
            </a:r>
          </a:p>
          <a:p>
            <a:r>
              <a:rPr lang="en-AU" sz="1800" dirty="0">
                <a:solidFill>
                  <a:srgbClr val="FF0000"/>
                </a:solidFill>
              </a:rPr>
              <a:t>Food safety regulation under national and international law</a:t>
            </a:r>
          </a:p>
          <a:p>
            <a:r>
              <a:rPr lang="en-AU" sz="1800" dirty="0">
                <a:solidFill>
                  <a:srgbClr val="0000FF"/>
                </a:solidFill>
              </a:rPr>
              <a:t>Best Practices for Developing Consumer Protection Policy</a:t>
            </a:r>
          </a:p>
          <a:p>
            <a:r>
              <a:rPr lang="en-AU" sz="1800" dirty="0">
                <a:solidFill>
                  <a:srgbClr val="008000"/>
                </a:solidFill>
              </a:rPr>
              <a:t>Cosmetics and drugs regulation under national and international law</a:t>
            </a:r>
          </a:p>
          <a:p>
            <a:r>
              <a:rPr lang="en-AU" sz="1800" dirty="0">
                <a:solidFill>
                  <a:srgbClr val="008000"/>
                </a:solidFill>
              </a:rPr>
              <a:t>Developing “ASEAN Guidelines for Product Recalls” for regulators and suppliers</a:t>
            </a:r>
          </a:p>
          <a:p>
            <a:r>
              <a:rPr lang="en-AU" sz="1800" dirty="0">
                <a:solidFill>
                  <a:srgbClr val="E46C0A"/>
                </a:solidFill>
              </a:rPr>
              <a:t>Resolving cross border disputes within ASEAN</a:t>
            </a:r>
          </a:p>
          <a:p>
            <a:pPr marL="114300" indent="0">
              <a:buNone/>
            </a:pPr>
            <a:endParaRPr lang="en-AU" sz="1800" dirty="0">
              <a:solidFill>
                <a:srgbClr val="E46C0A"/>
              </a:solidFill>
            </a:endParaRPr>
          </a:p>
          <a:p>
            <a:endParaRPr lang="en-AU" sz="18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7</a:t>
            </a:fld>
            <a:endParaRPr lang="en-US"/>
          </a:p>
        </p:txBody>
      </p:sp>
      <p:pic>
        <p:nvPicPr>
          <p:cNvPr id="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6021288"/>
            <a:ext cx="1512167" cy="6820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1" y="5740590"/>
            <a:ext cx="1584175" cy="11174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VCA.jpg"/>
          <p:cNvPicPr/>
          <p:nvPr/>
        </p:nvPicPr>
        <p:blipFill>
          <a:blip r:embed="rId4" cstate="print">
            <a:extLst>
              <a:ext uri="{28A0092B-C50C-407E-A947-70E740481C1C}">
                <a14:useLocalDpi xmlns:a14="http://schemas.microsoft.com/office/drawing/2010/main" val="0"/>
              </a:ext>
            </a:extLst>
          </a:blip>
          <a:stretch>
            <a:fillRect/>
          </a:stretch>
        </p:blipFill>
        <p:spPr>
          <a:xfrm>
            <a:off x="2771800" y="5945004"/>
            <a:ext cx="745724" cy="724356"/>
          </a:xfrm>
          <a:prstGeom prst="rect">
            <a:avLst/>
          </a:prstGeom>
        </p:spPr>
      </p:pic>
      <p:sp>
        <p:nvSpPr>
          <p:cNvPr id="9" name="Content Placeholder 2"/>
          <p:cNvSpPr txBox="1">
            <a:spLocks/>
          </p:cNvSpPr>
          <p:nvPr/>
        </p:nvSpPr>
        <p:spPr>
          <a:xfrm>
            <a:off x="5796136" y="692696"/>
            <a:ext cx="2664296" cy="2304256"/>
          </a:xfrm>
          <a:prstGeom prst="rect">
            <a:avLst/>
          </a:prstGeom>
        </p:spPr>
        <p:txBody>
          <a:bodyPr vert="horz" lIns="91440" tIns="45720" rIns="91440" bIns="45720" rtlCol="0">
            <a:noAutofit/>
          </a:bodyPr>
          <a:lstStyle>
            <a:lvl1pPr marL="342900" indent="-228600" algn="l" defTabSz="914400" rtl="0" eaLnBrk="1" latinLnBrk="0" hangingPunct="1">
              <a:spcBef>
                <a:spcPct val="20000"/>
              </a:spcBef>
              <a:buClr>
                <a:srgbClr val="6EB33F"/>
              </a:buClr>
              <a:buFont typeface="Wingdings" pitchFamily="2" charset="2"/>
              <a:buChar char="§"/>
              <a:defRPr sz="2200" kern="1200" baseline="0">
                <a:solidFill>
                  <a:schemeClr val="tx1"/>
                </a:solidFill>
                <a:latin typeface="+mn-lt"/>
                <a:ea typeface="+mn-ea"/>
                <a:cs typeface="+mn-cs"/>
              </a:defRPr>
            </a:lvl1pPr>
            <a:lvl2pPr marL="640080" indent="-228600" algn="l" defTabSz="914400" rtl="0" eaLnBrk="1" latinLnBrk="0" hangingPunct="1">
              <a:spcBef>
                <a:spcPct val="20000"/>
              </a:spcBef>
              <a:buClr>
                <a:srgbClr val="5F606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6EB33F"/>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5F6062"/>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6EB33F"/>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n-AU" sz="1800" b="1" u="sng" dirty="0" smtClean="0"/>
              <a:t>Themes</a:t>
            </a:r>
            <a:r>
              <a:rPr lang="en-AU" sz="1800" dirty="0" smtClean="0"/>
              <a:t>:</a:t>
            </a:r>
          </a:p>
          <a:p>
            <a:r>
              <a:rPr lang="en-AU" sz="1800" dirty="0" smtClean="0">
                <a:solidFill>
                  <a:srgbClr val="FF0000"/>
                </a:solidFill>
              </a:rPr>
              <a:t>Food</a:t>
            </a:r>
          </a:p>
          <a:p>
            <a:r>
              <a:rPr lang="en-AU" sz="1800" dirty="0" smtClean="0">
                <a:solidFill>
                  <a:srgbClr val="008000"/>
                </a:solidFill>
              </a:rPr>
              <a:t>Consumer Justice and Protection</a:t>
            </a:r>
          </a:p>
          <a:p>
            <a:r>
              <a:rPr lang="en-AU" sz="1800" dirty="0" smtClean="0">
                <a:solidFill>
                  <a:schemeClr val="accent6">
                    <a:lumMod val="75000"/>
                  </a:schemeClr>
                </a:solidFill>
              </a:rPr>
              <a:t>Enforcement</a:t>
            </a:r>
          </a:p>
          <a:p>
            <a:r>
              <a:rPr lang="en-AU" sz="1800" dirty="0" smtClean="0">
                <a:solidFill>
                  <a:srgbClr val="0000FF"/>
                </a:solidFill>
              </a:rPr>
              <a:t>Sustainable Consumption </a:t>
            </a:r>
          </a:p>
          <a:p>
            <a:endParaRPr lang="en-AU" sz="1800" dirty="0">
              <a:solidFill>
                <a:srgbClr val="008000"/>
              </a:solidFill>
            </a:endParaRPr>
          </a:p>
        </p:txBody>
      </p:sp>
    </p:spTree>
    <p:extLst>
      <p:ext uri="{BB962C8B-B14F-4D97-AF65-F5344CB8AC3E}">
        <p14:creationId xmlns:p14="http://schemas.microsoft.com/office/powerpoint/2010/main" val="1042337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Case Studies 3-4</a:t>
            </a:r>
            <a:endParaRPr lang="en-AU" dirty="0"/>
          </a:p>
        </p:txBody>
      </p:sp>
      <p:sp>
        <p:nvSpPr>
          <p:cNvPr id="3" name="Content Placeholder 2"/>
          <p:cNvSpPr>
            <a:spLocks noGrp="1"/>
          </p:cNvSpPr>
          <p:nvPr>
            <p:ph idx="1"/>
          </p:nvPr>
        </p:nvSpPr>
        <p:spPr>
          <a:xfrm>
            <a:off x="457200" y="1312168"/>
            <a:ext cx="5266928" cy="4061048"/>
          </a:xfrm>
        </p:spPr>
        <p:txBody>
          <a:bodyPr>
            <a:noAutofit/>
          </a:bodyPr>
          <a:lstStyle/>
          <a:p>
            <a:r>
              <a:rPr lang="en-AU" sz="1800" dirty="0">
                <a:solidFill>
                  <a:schemeClr val="accent6">
                    <a:lumMod val="75000"/>
                  </a:schemeClr>
                </a:solidFill>
              </a:rPr>
              <a:t>Dual </a:t>
            </a:r>
            <a:r>
              <a:rPr lang="en-AU" sz="1800" dirty="0" err="1">
                <a:solidFill>
                  <a:schemeClr val="accent6">
                    <a:lumMod val="75000"/>
                  </a:schemeClr>
                </a:solidFill>
              </a:rPr>
              <a:t>vs</a:t>
            </a:r>
            <a:r>
              <a:rPr lang="en-AU" sz="1800" dirty="0">
                <a:solidFill>
                  <a:schemeClr val="accent6">
                    <a:lumMod val="75000"/>
                  </a:schemeClr>
                </a:solidFill>
              </a:rPr>
              <a:t> Integrated Consumer and Competition Enforcement Agencies: Pros and Cons of Different Institutional Design</a:t>
            </a:r>
          </a:p>
          <a:p>
            <a:r>
              <a:rPr lang="en-AU" sz="1800" dirty="0">
                <a:solidFill>
                  <a:srgbClr val="008000"/>
                </a:solidFill>
              </a:rPr>
              <a:t>ASEAN Product Liability and Consumer Product Safety Regulation: Comparing National Laws and Free Trade Agreements</a:t>
            </a:r>
          </a:p>
          <a:p>
            <a:endParaRPr lang="en-AU" sz="24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8</a:t>
            </a:fld>
            <a:endParaRPr lang="en-US"/>
          </a:p>
        </p:txBody>
      </p:sp>
      <p:pic>
        <p:nvPicPr>
          <p:cNvPr id="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6021288"/>
            <a:ext cx="1512167" cy="6820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1" y="5740590"/>
            <a:ext cx="1584175" cy="11174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VCA.jpg"/>
          <p:cNvPicPr/>
          <p:nvPr/>
        </p:nvPicPr>
        <p:blipFill>
          <a:blip r:embed="rId4" cstate="print">
            <a:extLst>
              <a:ext uri="{28A0092B-C50C-407E-A947-70E740481C1C}">
                <a14:useLocalDpi xmlns:a14="http://schemas.microsoft.com/office/drawing/2010/main" val="0"/>
              </a:ext>
            </a:extLst>
          </a:blip>
          <a:stretch>
            <a:fillRect/>
          </a:stretch>
        </p:blipFill>
        <p:spPr>
          <a:xfrm>
            <a:off x="2771800" y="5945004"/>
            <a:ext cx="745724" cy="724356"/>
          </a:xfrm>
          <a:prstGeom prst="rect">
            <a:avLst/>
          </a:prstGeom>
        </p:spPr>
      </p:pic>
      <p:sp>
        <p:nvSpPr>
          <p:cNvPr id="8" name="Content Placeholder 2"/>
          <p:cNvSpPr txBox="1">
            <a:spLocks/>
          </p:cNvSpPr>
          <p:nvPr/>
        </p:nvSpPr>
        <p:spPr>
          <a:xfrm>
            <a:off x="5796136" y="692696"/>
            <a:ext cx="2664296" cy="2304256"/>
          </a:xfrm>
          <a:prstGeom prst="rect">
            <a:avLst/>
          </a:prstGeom>
        </p:spPr>
        <p:txBody>
          <a:bodyPr vert="horz" lIns="91440" tIns="45720" rIns="91440" bIns="45720" rtlCol="0">
            <a:noAutofit/>
          </a:bodyPr>
          <a:lstStyle>
            <a:lvl1pPr marL="342900" indent="-228600" algn="l" defTabSz="914400" rtl="0" eaLnBrk="1" latinLnBrk="0" hangingPunct="1">
              <a:spcBef>
                <a:spcPct val="20000"/>
              </a:spcBef>
              <a:buClr>
                <a:srgbClr val="6EB33F"/>
              </a:buClr>
              <a:buFont typeface="Wingdings" pitchFamily="2" charset="2"/>
              <a:buChar char="§"/>
              <a:defRPr sz="2200" kern="1200" baseline="0">
                <a:solidFill>
                  <a:schemeClr val="tx1"/>
                </a:solidFill>
                <a:latin typeface="+mn-lt"/>
                <a:ea typeface="+mn-ea"/>
                <a:cs typeface="+mn-cs"/>
              </a:defRPr>
            </a:lvl1pPr>
            <a:lvl2pPr marL="640080" indent="-228600" algn="l" defTabSz="914400" rtl="0" eaLnBrk="1" latinLnBrk="0" hangingPunct="1">
              <a:spcBef>
                <a:spcPct val="20000"/>
              </a:spcBef>
              <a:buClr>
                <a:srgbClr val="5F606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6EB33F"/>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5F6062"/>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6EB33F"/>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n-AU" sz="1800" b="1" u="sng" dirty="0" smtClean="0"/>
              <a:t>Themes</a:t>
            </a:r>
            <a:r>
              <a:rPr lang="en-AU" sz="1800" dirty="0" smtClean="0"/>
              <a:t>:</a:t>
            </a:r>
          </a:p>
          <a:p>
            <a:r>
              <a:rPr lang="en-AU" sz="1800" dirty="0" smtClean="0">
                <a:solidFill>
                  <a:srgbClr val="FF0000"/>
                </a:solidFill>
              </a:rPr>
              <a:t>Food</a:t>
            </a:r>
          </a:p>
          <a:p>
            <a:r>
              <a:rPr lang="en-AU" sz="1800" dirty="0" smtClean="0">
                <a:solidFill>
                  <a:srgbClr val="008000"/>
                </a:solidFill>
              </a:rPr>
              <a:t>Consumer Justice and Protection</a:t>
            </a:r>
          </a:p>
          <a:p>
            <a:r>
              <a:rPr lang="en-AU" sz="1800" dirty="0" smtClean="0">
                <a:solidFill>
                  <a:schemeClr val="accent6">
                    <a:lumMod val="75000"/>
                  </a:schemeClr>
                </a:solidFill>
              </a:rPr>
              <a:t>Enforcement</a:t>
            </a:r>
          </a:p>
          <a:p>
            <a:r>
              <a:rPr lang="en-AU" sz="1800" dirty="0" smtClean="0">
                <a:solidFill>
                  <a:srgbClr val="0000FF"/>
                </a:solidFill>
              </a:rPr>
              <a:t>Sustainable Consumption </a:t>
            </a:r>
          </a:p>
          <a:p>
            <a:endParaRPr lang="en-AU" sz="1800" dirty="0">
              <a:solidFill>
                <a:srgbClr val="008000"/>
              </a:solidFill>
            </a:endParaRPr>
          </a:p>
        </p:txBody>
      </p:sp>
    </p:spTree>
    <p:extLst>
      <p:ext uri="{BB962C8B-B14F-4D97-AF65-F5344CB8AC3E}">
        <p14:creationId xmlns:p14="http://schemas.microsoft.com/office/powerpoint/2010/main" val="2517033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a:bodyPr>
          <a:lstStyle/>
          <a:p>
            <a:r>
              <a:rPr lang="en-AU" sz="2800" dirty="0" smtClean="0"/>
              <a:t>The 2nd ACPC </a:t>
            </a:r>
            <a:r>
              <a:rPr lang="en-AU" sz="2800" dirty="0"/>
              <a:t>to be held in </a:t>
            </a:r>
            <a:r>
              <a:rPr lang="en-AU" sz="2800" dirty="0" smtClean="0"/>
              <a:t>Thailand, late 2015</a:t>
            </a:r>
            <a:endParaRPr lang="en-AU" sz="2800" dirty="0"/>
          </a:p>
          <a:p>
            <a:r>
              <a:rPr lang="en-US" sz="2800" dirty="0" smtClean="0"/>
              <a:t>How might the outputs from this project inform the </a:t>
            </a:r>
            <a:r>
              <a:rPr lang="en-US" sz="2800" i="1" dirty="0" smtClean="0"/>
              <a:t>Post</a:t>
            </a:r>
            <a:r>
              <a:rPr lang="en-US" sz="2800" i="1" dirty="0"/>
              <a:t>-2015 Consumer Protection Action </a:t>
            </a:r>
            <a:r>
              <a:rPr lang="en-US" sz="2800" i="1" dirty="0" smtClean="0"/>
              <a:t>Plan</a:t>
            </a:r>
            <a:r>
              <a:rPr lang="en-US" sz="2800" dirty="0" smtClean="0"/>
              <a:t>?</a:t>
            </a:r>
          </a:p>
        </p:txBody>
      </p:sp>
      <p:sp>
        <p:nvSpPr>
          <p:cNvPr id="4" name="Slide Number Placeholder 3"/>
          <p:cNvSpPr>
            <a:spLocks noGrp="1"/>
          </p:cNvSpPr>
          <p:nvPr>
            <p:ph type="sldNum" sz="quarter" idx="12"/>
          </p:nvPr>
        </p:nvSpPr>
        <p:spPr/>
        <p:txBody>
          <a:bodyPr/>
          <a:lstStyle/>
          <a:p>
            <a:fld id="{6E2D2B3B-882E-40F3-A32F-6DD516915044}" type="slidenum">
              <a:rPr lang="en-US" smtClean="0"/>
              <a:pPr/>
              <a:t>9</a:t>
            </a:fld>
            <a:endParaRPr lang="en-US"/>
          </a:p>
        </p:txBody>
      </p:sp>
      <p:pic>
        <p:nvPicPr>
          <p:cNvPr id="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6021288"/>
            <a:ext cx="1512167" cy="6820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1" y="5740590"/>
            <a:ext cx="1584175" cy="11174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VCA.jpg"/>
          <p:cNvPicPr/>
          <p:nvPr/>
        </p:nvPicPr>
        <p:blipFill>
          <a:blip r:embed="rId4" cstate="print">
            <a:extLst>
              <a:ext uri="{28A0092B-C50C-407E-A947-70E740481C1C}">
                <a14:useLocalDpi xmlns:a14="http://schemas.microsoft.com/office/drawing/2010/main" val="0"/>
              </a:ext>
            </a:extLst>
          </a:blip>
          <a:stretch>
            <a:fillRect/>
          </a:stretch>
        </p:blipFill>
        <p:spPr>
          <a:xfrm>
            <a:off x="2771800" y="5945004"/>
            <a:ext cx="745724" cy="724356"/>
          </a:xfrm>
          <a:prstGeom prst="rect">
            <a:avLst/>
          </a:prstGeom>
        </p:spPr>
      </p:pic>
    </p:spTree>
    <p:extLst>
      <p:ext uri="{BB962C8B-B14F-4D97-AF65-F5344CB8AC3E}">
        <p14:creationId xmlns:p14="http://schemas.microsoft.com/office/powerpoint/2010/main" val="5694428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ustineo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txDef>
      <a:spPr/>
      <a:bodyPr vert="horz" lIns="91440" tIns="45720" rIns="91440" bIns="45720" rtlCol="0">
        <a:noAutofit/>
      </a:bodyPr>
      <a:lstStyle>
        <a:defPPr marL="114300" indent="0">
          <a:buNone/>
          <a:defRPr sz="1800" b="1" u="sng"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Sustineo Presentation Template</Template>
  <TotalTime>158</TotalTime>
  <Words>957</Words>
  <Application>Microsoft Office PowerPoint</Application>
  <PresentationFormat>On-screen Show (4:3)</PresentationFormat>
  <Paragraphs>91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Sustineo Presentation Template</vt:lpstr>
      <vt:lpstr>ASEAN-Australia Development Cooperation Program (AADCP) Phase II</vt:lpstr>
      <vt:lpstr>1st ACPC – Themes</vt:lpstr>
      <vt:lpstr>1st ACPC – Key take away points</vt:lpstr>
      <vt:lpstr>1st ACPC – Key take away points</vt:lpstr>
      <vt:lpstr>1st ACPC – Key take away points</vt:lpstr>
      <vt:lpstr>  </vt:lpstr>
      <vt:lpstr>Policy Digests 13-24</vt:lpstr>
      <vt:lpstr>Case Studies 3-4</vt:lpstr>
      <vt:lpstr>Next Steps</vt:lpstr>
      <vt:lpstr>Thank you for your attendance and participation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richard.hughes</dc:creator>
  <cp:lastModifiedBy>WIN 8 64BIT</cp:lastModifiedBy>
  <cp:revision>33</cp:revision>
  <cp:lastPrinted>2013-01-23T07:17:52Z</cp:lastPrinted>
  <dcterms:created xsi:type="dcterms:W3CDTF">2014-09-15T05:12:37Z</dcterms:created>
  <dcterms:modified xsi:type="dcterms:W3CDTF">2014-12-09T06:19:39Z</dcterms:modified>
</cp:coreProperties>
</file>